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314" r:id="rId4"/>
    <p:sldId id="315" r:id="rId5"/>
    <p:sldId id="258" r:id="rId6"/>
    <p:sldId id="259" r:id="rId7"/>
    <p:sldId id="260" r:id="rId8"/>
    <p:sldId id="272" r:id="rId9"/>
    <p:sldId id="261" r:id="rId10"/>
    <p:sldId id="262" r:id="rId11"/>
    <p:sldId id="263" r:id="rId12"/>
    <p:sldId id="264" r:id="rId13"/>
    <p:sldId id="265" r:id="rId14"/>
    <p:sldId id="273" r:id="rId15"/>
    <p:sldId id="274" r:id="rId16"/>
    <p:sldId id="266" r:id="rId17"/>
    <p:sldId id="267" r:id="rId18"/>
    <p:sldId id="268" r:id="rId19"/>
    <p:sldId id="269" r:id="rId20"/>
    <p:sldId id="270" r:id="rId21"/>
    <p:sldId id="271" r:id="rId22"/>
    <p:sldId id="275" r:id="rId23"/>
    <p:sldId id="276" r:id="rId24"/>
    <p:sldId id="279" r:id="rId25"/>
    <p:sldId id="277" r:id="rId26"/>
    <p:sldId id="313" r:id="rId27"/>
    <p:sldId id="278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6" r:id="rId61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7C81"/>
    <a:srgbClr val="6F7B8B"/>
    <a:srgbClr val="858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282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2DDFE-5860-4CE0-B116-30F358EA2713}" type="datetimeFigureOut">
              <a:rPr lang="pt-BR" smtClean="0"/>
              <a:pPr/>
              <a:t>04/02/2019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87F6-26EA-45DE-B529-4278EA1FCB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6" name="Imagem 75" descr="background_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987574"/>
            <a:ext cx="7772400" cy="2952328"/>
          </a:xfrm>
        </p:spPr>
        <p:txBody>
          <a:bodyPr>
            <a:noAutofit/>
          </a:bodyPr>
          <a:lstStyle/>
          <a:p>
            <a:r>
              <a:rPr lang="pt-BR" sz="6600" dirty="0" smtClean="0">
                <a:latin typeface="Bauhaus 93" pitchFamily="82" charset="0"/>
              </a:rPr>
              <a:t>Criação de Narrativa e Personagens</a:t>
            </a:r>
            <a:endParaRPr lang="pt-BR" sz="6600" dirty="0"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sultado de imagem para codigo da vinci fil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Busca / Resgate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enredo da busca é simplesmente um enredo da Jornada do Herói sem elementos tão grandiosos. O personagem começa em seu mundo ordinário, e após um incidente ou chamado, sai também em uma jornada com objetivo de recuperar ou achar algo específico.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Exemplos: James Bond ou filmes de Detetive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sultado de imagem para hiding horror movi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Fuga / A Perseguição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enredo da fuga geralmente está ligado ao personagem principal ser perseguido por algo ou alguém. Em algum momento da história, geralmente na metade final, os papéis podem se inverter e o perseguidor passar a ser o perseguido e caçado. Se isolarmos os personagens em um ambiente fechado, o nível de tensão pode atingir um grau elevadíssimo de suspense.</a:t>
            </a:r>
          </a:p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Exemplos: Filmes de terror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sultado de imagem para sim senhor filme"/>
          <p:cNvPicPr>
            <a:picLocks noChangeAspect="1" noChangeArrowheads="1"/>
          </p:cNvPicPr>
          <p:nvPr/>
        </p:nvPicPr>
        <p:blipFill>
          <a:blip r:embed="rId2" cstate="print"/>
          <a:srcRect l="1906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Aventura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No enredo da jornada, o herói sai em busca de algo bem específico. Em um enredo de aventura, o herói sai em busca de uma nova vida e de autoconhecimento, e é esse novo caminho o ponto central da história.Ao longo da obra, o protagonista encontra diversos outros personagens e enfrenta várias situações que vão moldando uma nova forma de ver o mundo. Ao fim da história, o personagem principal deve ter sofrido mudanças importantes e realizado reflexões sobre as coisas ao seu redor para que o enredo tenha um maior significado.</a:t>
            </a:r>
            <a:endParaRPr lang="pt-BR" sz="2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Maquina 01\Desktop\Hackathon\Aulas\02 - Roteiro\background_02.jpg"/>
          <p:cNvPicPr>
            <a:picLocks noChangeAspect="1" noChangeArrowheads="1"/>
          </p:cNvPicPr>
          <p:nvPr/>
        </p:nvPicPr>
        <p:blipFill>
          <a:blip r:embed="rId2" cstate="print"/>
          <a:srcRect l="4353" r="352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Vingança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 certeza um dos temas mais recorrentes da narrativa, se remetendo as origens do homem. O personagem está em seu mundo cotidiano no início da história. Pode ser um mundo de extremo conforto, ou de tanta escassez que o protagonista valorize pouquíssimas coisas. Um incidente grave acontece por culpa de alguém, alterando </a:t>
            </a:r>
            <a:r>
              <a:rPr lang="pt-BR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drastica-mente</a:t>
            </a:r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o mundo do personagem principal, virando-o de ponta cabeça e provocando desorientação profunda. Parte-se então em busca de uma vingança.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1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699542"/>
            <a:ext cx="8229600" cy="33944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OBS: O tema da vingança é extremamente violento. Somos ensinados desde criança a amar e perdoar o próximo, por isso o enredo tem que ser cuidadosamente trabalhado. O mundo do protagonista deve ser fortemente abalado para que a vingança se justifique. Além disso, o personagem deve ser construído de maneira a conquistar a audiência, para que ela concorde com suas ações violentas.</a:t>
            </a:r>
          </a:p>
        </p:txBody>
      </p:sp>
      <p:sp>
        <p:nvSpPr>
          <p:cNvPr id="30722" name="AutoShape 2" descr="Resultado de imagem para john wi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24" name="AutoShape 4" descr="Resultado de imagem para john wi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26" name="AutoShape 6" descr="Resultado de imagem para john wi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28" name="AutoShape 8" descr="https://i.kinja-img.com/gawker-media/image/upload/s--p5922Wh2--/c_scale,f_auto,fl_progressive,q_80,w_800/ahvriuhlef98d9fsuc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30" name="AutoShape 10" descr="https://i.kinja-img.com/gawker-media/image/upload/s--p5922Wh2--/c_scale,f_auto,fl_progressive,q_80,w_800/ahvriuhlef98d9fsuc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746" name="Picture 2" descr="Resultado de imagem para vinganÃ§a nunca Ã© plena me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7740352" cy="51602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Resultado de imagem para de repente 30 casal"/>
          <p:cNvPicPr>
            <a:picLocks noChangeAspect="1" noChangeArrowheads="1"/>
          </p:cNvPicPr>
          <p:nvPr/>
        </p:nvPicPr>
        <p:blipFill>
          <a:blip r:embed="rId2" cstate="print"/>
          <a:srcRect t="7082" b="8600"/>
          <a:stretch>
            <a:fillRect/>
          </a:stretch>
        </p:blipFill>
        <p:spPr bwMode="auto">
          <a:xfrm>
            <a:off x="-1" y="0"/>
            <a:ext cx="9159369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Amor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347613"/>
            <a:ext cx="8229600" cy="2952329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Tradicionalmente, a história de amor segue a seguinte sequência: duas pessoas se encontram e se amam, algo impede que elas fiquem juntas, e no fim elas conseguem ou não vencer os obstáculos.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170" name="AutoShape 2" descr="https://i.kinja-img.com/gawker-media/image/upload/s--p5922Wh2--/c_scale,f_auto,fl_progressive,q_80,w_800/ahvriuhlef98d9fsuc6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m para uma mente brilhan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"/>
            <a:ext cx="9144001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Isolado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Esse tipo de enredo trata de todo protagonista perseguido, diferente, incomum. É o personagem isolado, mas que por alguma razão precisa decidir enfrentar ou não os obstáculos que surgem à sua frente. Pode ser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heróico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como o Super-Homem, ou um anti-herói como Drácula, Frankenstein, Wolverine. Pode também ser um humano normal como Rick em Casablanca, ou um homem com diferenças mentais e/ou físicas como John Nash (Mente Brilhante) e o Homem Elefante.Como é difícil nós nos identificarmos com pessoas incomuns, o personagem deve sofrer bastante durante a história para obter uma forte ligação com a audiência. O enredo do isolado se junta facilmente com outros tipos de enredo, como o de Amor e Aventura.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michael corleone"/>
          <p:cNvPicPr>
            <a:picLocks noChangeAspect="1" noChangeArrowheads="1"/>
          </p:cNvPicPr>
          <p:nvPr/>
        </p:nvPicPr>
        <p:blipFill>
          <a:blip r:embed="rId2" cstate="print"/>
          <a:srcRect b="1393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Poder / O Desejo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Histórias que mostram fatos relacionados a ascensão e/ou queda de um personagem estão geralmente ligadas ao enredo de poder e desejo. Na maioria das vezes, temos um personagem que começa na pobreza, e ao longo da obra vai se tornando poderoso e ao mesmo tempo corrompido por esse poder, para no final muitas vezes cair em desgraça e quem sabe aprender uma lição.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Exemplos: Poderoso Chefão,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Breaking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Bad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6469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</a:t>
            </a:r>
            <a:r>
              <a:rPr lang="pt-BR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Underdog</a:t>
            </a:r>
            <a:endParaRPr lang="pt-BR" i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 enredo do </a:t>
            </a:r>
            <a:r>
              <a:rPr lang="pt-BR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underdog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é um dos preferidos da audiência e pode ser articulado facilmente com qualquer outro enredo. Trata-se do personagem visto como inferior, incapaz, e que tem a chance de provar suas qualidades ao lutar contra um obstáculo muito difícil de ser vencido. Muito comum em filmes de esporte e amor adolescente. É importante deixar bem claro que o protagonista está em clara desvantagem desde o início, e mostrar como ele está buscando superar todas as dificuldades encontradas. Nem sempre a vitória é necessária, como no caso de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Rocky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(quando ele perde a luta), mas deve ficar clara a mensagem de nunca desistir, e de que vale a pena lutar até o fim.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Exemplos: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Naruto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,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One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Piece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75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2840" y="915566"/>
            <a:ext cx="8229600" cy="857250"/>
          </a:xfrm>
        </p:spPr>
        <p:txBody>
          <a:bodyPr>
            <a:normAutofit/>
          </a:bodyPr>
          <a:lstStyle/>
          <a:p>
            <a:r>
              <a:rPr lang="pt-BR" sz="4000" b="1" dirty="0" smtClean="0">
                <a:latin typeface="Arial" pitchFamily="34" charset="0"/>
                <a:cs typeface="Arial" pitchFamily="34" charset="0"/>
              </a:rPr>
              <a:t>O que é NARRATIVA?</a:t>
            </a:r>
            <a:endParaRPr lang="pt-BR" sz="4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923678"/>
            <a:ext cx="6336704" cy="252692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narrativa</a:t>
            </a:r>
          </a:p>
          <a:p>
            <a:pPr>
              <a:buNone/>
            </a:pPr>
            <a:r>
              <a:rPr lang="pt-BR" sz="1800" i="1" dirty="0">
                <a:latin typeface="Arial" pitchFamily="34" charset="0"/>
                <a:cs typeface="Arial" pitchFamily="34" charset="0"/>
              </a:rPr>
              <a:t>substantivo feminino</a:t>
            </a: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1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.	ação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processo ou efeito de narrar; narração.</a:t>
            </a:r>
          </a:p>
          <a:p>
            <a:pPr>
              <a:buNone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2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.	exposição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de um acontecimento ou de uma série de acontecimentos mais ou menos encadeados, reais ou imaginários, por meio de palavras ou de imagens.</a:t>
            </a:r>
          </a:p>
          <a:p>
            <a:pPr>
              <a:buNone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3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.	conto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história, caso</a:t>
            </a:r>
            <a:r>
              <a:rPr lang="pt-BR" sz="18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matrix"/>
          <p:cNvPicPr>
            <a:picLocks noChangeAspect="1" noChangeArrowheads="1"/>
          </p:cNvPicPr>
          <p:nvPr/>
        </p:nvPicPr>
        <p:blipFill>
          <a:blip r:embed="rId2" cstate="print"/>
          <a:srcRect l="12053" r="13309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Luta contra 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Semelhante ao enredo do </a:t>
            </a:r>
            <a:r>
              <a:rPr lang="pt-BR" i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underdog</a:t>
            </a: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, só que a luta se dá em uma esfera bem maior. Neste tipo de enredo, a vitória é praticamente impossível e o personagem acaba geralmente esmagado pelo sistema.</a:t>
            </a: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Exemplo: </a:t>
            </a:r>
            <a:r>
              <a:rPr lang="pt-BR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Matrix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 t="13384" b="13232"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29600" cy="857250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Transformação / Maturidade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131590"/>
            <a:ext cx="8229600" cy="3600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Grande parte das histórias que tratam primariamente de conflitos interiores relacionados a mudanças de idade e construção da personalidade estão ligadas ao enredo da transformação. </a:t>
            </a:r>
          </a:p>
          <a:p>
            <a:pPr marL="0" indent="0">
              <a:buNone/>
            </a:pP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Como lidar com a morte de alguém? Com o divórcio dos pais?</a:t>
            </a:r>
          </a:p>
          <a:p>
            <a:pPr marL="0" indent="0">
              <a:buNone/>
            </a:pP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Quando a transformação está relacionada a maturidade, ela é acompanhada não só de conflitos interiores, mas também de mudanças físicas e de uma redescoberta do próprio corpo. E maturidade não vem só na adolescência, ela também está relacionada às crises de meia idade e à chegada da velhice. Como meu corpo foi modificado ao longo do tempo?</a:t>
            </a:r>
          </a:p>
          <a:p>
            <a:pPr marL="0" indent="0">
              <a:buNone/>
            </a:pP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Exemplo: </a:t>
            </a:r>
            <a:r>
              <a:rPr lang="pt-B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Assassin's</a:t>
            </a:r>
            <a:r>
              <a:rPr lang="pt-BR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pt-BR" sz="2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Creed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quina 01\Desktop\Hackathon\Aulas\02 - Roteiro\estereotip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>
                <a:latin typeface="Baskerville Old Face" pitchFamily="18" charset="0"/>
              </a:rPr>
              <a:t>Definindo nossos personagens</a:t>
            </a:r>
            <a:endParaRPr lang="pt-BR" dirty="0">
              <a:latin typeface="Baskerville Old Face" pitchFamily="18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611560" y="134761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ARQUÉTIPO</a:t>
            </a: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Modelo, tipo, exemplo.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quina 01\Desktop\Hackathon\Aulas\02 - Roteiro\background_05.jpg"/>
          <p:cNvPicPr>
            <a:picLocks noChangeAspect="1" noChangeArrowheads="1"/>
          </p:cNvPicPr>
          <p:nvPr/>
        </p:nvPicPr>
        <p:blipFill>
          <a:blip r:embed="rId2" cstate="print"/>
          <a:srcRect l="678" b="1070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Masculinos / Femininos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7574"/>
            <a:ext cx="6779096" cy="3816424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Homem de Negócios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Protetor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Recluso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Tolo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Homem das Mulheres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Messias Masculino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Artista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Rei</a:t>
            </a:r>
          </a:p>
          <a:p>
            <a:pPr marL="514350" indent="-514350">
              <a:lnSpc>
                <a:spcPct val="150000"/>
              </a:lnSpc>
              <a:buNone/>
            </a:pP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None/>
            </a:pP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Musa Sedutora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Amazona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Filha do Pai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pt-BR" sz="1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Cuidadora</a:t>
            </a: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Matriarca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Mística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Messias Feminino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Donzela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pt-B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quina 01\Desktop\Hackathon\Aulas\02 - Roteiro\background_06.jpg"/>
          <p:cNvPicPr>
            <a:picLocks noChangeAspect="1" noChangeArrowheads="1"/>
          </p:cNvPicPr>
          <p:nvPr/>
        </p:nvPicPr>
        <p:blipFill>
          <a:blip r:embed="rId2" cstate="print"/>
          <a:srcRect b="1070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2332"/>
            <a:ext cx="8229600" cy="857250"/>
          </a:xfrm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Masculinos / Femininos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3816424"/>
          </a:xfrm>
        </p:spPr>
        <p:txBody>
          <a:bodyPr numCol="2"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Homem de Negócios ) O Traidor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Protetor) O Gladiador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Recluso) O Bruxo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Tolo) O Abandonado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Homem das Mulheres) O Sedutor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Messias Masculino) O Justiceiro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Artista) O Abusado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Rei) O Ditador</a:t>
            </a:r>
          </a:p>
          <a:p>
            <a:pPr marL="514350" indent="-514350">
              <a:lnSpc>
                <a:spcPct val="150000"/>
              </a:lnSpc>
              <a:buNone/>
            </a:pP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None/>
            </a:pP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Musa Sedutora) </a:t>
            </a:r>
            <a:r>
              <a:rPr lang="pt-BR" sz="1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Femme</a:t>
            </a: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Fatale</a:t>
            </a: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Amazona) A </a:t>
            </a:r>
            <a:r>
              <a:rPr lang="pt-BR" sz="1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Górgon</a:t>
            </a:r>
            <a:endParaRPr lang="pt-BR" sz="1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Filha do Pai) A Traiçoeira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</a:t>
            </a:r>
            <a:r>
              <a:rPr lang="pt-BR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Cuidadora</a:t>
            </a: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Mãe </a:t>
            </a:r>
            <a:r>
              <a:rPr lang="pt-BR" sz="16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hiper-controladora</a:t>
            </a:r>
            <a:endParaRPr lang="pt-BR" sz="1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Matriarca) A Desprezada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Mística) A Traidora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 Messias Feminino) A Destruidora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 Donzela) A Adolescente-Problema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pt-B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Resultado de imagem para gradient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>
            <a:no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Faça também as seguintes perguntas sobre seu personagem:</a:t>
            </a:r>
            <a:endParaRPr lang="pt-B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059582"/>
            <a:ext cx="8568952" cy="3754512"/>
          </a:xfrm>
        </p:spPr>
        <p:txBody>
          <a:bodyPr numCol="2">
            <a:noAutofit/>
          </a:bodyPr>
          <a:lstStyle/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Ele é introvertido ou extrovertido?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Ele resolve os problemas usando instintos, pensamento lógico ou emoção?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Ele quer mudar o mundo?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Onde ele vive? Descreva seu quarto.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Como ele se sente em relação a sua aparência?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Como ele se sente em relação sua família e filhos?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 que ele pensa sobre o casamento e o sexo oposto?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Quais são seus hobbies?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Quais são seus tipos de amigos?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 que ele acha engraçado e/ou prazeroso?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Como ele se sente em relação a sua sexualidade?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Ele precisa ter sempre o controle sobre o que há em sua volta?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 que outros personagens dizem sobre ele quando ele sai da sala?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Ele leva a vida a sério ou age como uma criança a maior parte do tempo?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Onde ele passa seus tempos vagos?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 que importa para o seu personagem?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O que o motiva?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Como os outros personagens o </a:t>
            </a: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veem?</a:t>
            </a:r>
            <a:endParaRPr lang="pt-BR" sz="1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Quais as três coisas que mais possuem valor? Seu modo de vida?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Um objeto?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De que ele tem medo?</a:t>
            </a:r>
          </a:p>
          <a:p>
            <a:pPr>
              <a:buNone/>
            </a:pPr>
            <a:r>
              <a:rPr lang="pt-BR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    Como ele agirá quando estiver com medo?</a:t>
            </a:r>
            <a:endParaRPr lang="pt-BR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58516"/>
            <a:ext cx="8229600" cy="857250"/>
          </a:xfrm>
        </p:spPr>
        <p:txBody>
          <a:bodyPr/>
          <a:lstStyle/>
          <a:p>
            <a:r>
              <a:rPr lang="pt-BR" dirty="0" smtClean="0"/>
              <a:t>Arquétipos Masculinos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O Homem de Negócios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O homem de negócios é aquele que é viciado em trabalho, vendo o sucesso como prioridade em detrimento de amizades. Geralmente é racional, utilizando constantemente a lógica, tendo necessidade de ver tudo organizado. Como passa mais tempo na sua vida profissional do que familiar, não dá um bom marido ou pai. Usa regras e ordens para evitar seus sentimentos. É o arquétipo clássico do detetive. Exemplos: Sherlock Holmes, Dr. Spock (Jornada nas Estrelas), Hercule Poirot (Agatha Christie), Tio Patinhas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2. O Traidor (lado negro do Homem de Negócios)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Quando o Homem de Negócios cruza os limites e passa a ter sede de poder. Só enxerga o trabalho, gosta de humilhar e manipular as pessoas, vendo-as como simples peças em um tabuleiro. Muitas vezes acredita estar fazendo o certo. Exemplo: </a:t>
            </a:r>
            <a:r>
              <a:rPr lang="pt-BR" dirty="0" err="1" smtClean="0"/>
              <a:t>Ebenezer</a:t>
            </a:r>
            <a:r>
              <a:rPr lang="pt-BR" dirty="0" smtClean="0"/>
              <a:t> </a:t>
            </a:r>
            <a:r>
              <a:rPr lang="pt-BR" dirty="0" err="1" smtClean="0"/>
              <a:t>Scrooge</a:t>
            </a:r>
            <a:r>
              <a:rPr lang="pt-BR" dirty="0" smtClean="0"/>
              <a:t> (Um Conto de Natal de Charles Dickens).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3. O Protetor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É aquele que busca proteger todos que estão em sua volta, e que deseja viver em uma redoma protegida. Pode explodir a qualquer momento e vive mais de acordo com seu corpo do que sua cabeça. Procura fazer as mulheres se sentirem especiais. Exemplos: Super-Homem, </a:t>
            </a:r>
            <a:r>
              <a:rPr lang="pt-BR" dirty="0" err="1" smtClean="0"/>
              <a:t>Rocky</a:t>
            </a:r>
            <a:r>
              <a:rPr lang="pt-BR" dirty="0" smtClean="0"/>
              <a:t> Balboa, John </a:t>
            </a:r>
            <a:r>
              <a:rPr lang="pt-BR" dirty="0" err="1" smtClean="0"/>
              <a:t>Mclane</a:t>
            </a:r>
            <a:r>
              <a:rPr lang="pt-BR" dirty="0" smtClean="0"/>
              <a:t> (Duro de Matar).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75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259632" y="1340965"/>
            <a:ext cx="6336704" cy="252692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pt-BR" sz="1800" dirty="0" smtClean="0"/>
              <a:t>O texto narrativo é baseado na ação que envolve </a:t>
            </a:r>
            <a:r>
              <a:rPr lang="pt-BR" sz="1800" b="1" dirty="0" smtClean="0"/>
              <a:t>personagens, tempo, espaço </a:t>
            </a:r>
            <a:r>
              <a:rPr lang="pt-BR" sz="1800" dirty="0" smtClean="0"/>
              <a:t>e</a:t>
            </a:r>
            <a:r>
              <a:rPr lang="pt-BR" sz="1800" b="1" dirty="0" smtClean="0"/>
              <a:t> conflito</a:t>
            </a:r>
            <a:r>
              <a:rPr lang="pt-BR" sz="1800" dirty="0" smtClean="0"/>
              <a:t>. Seus elementos são: </a:t>
            </a:r>
            <a:r>
              <a:rPr lang="pt-BR" sz="1800" b="1" dirty="0" smtClean="0"/>
              <a:t>narrador, enredo, personagens, espaço e tempo.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Dessa forma, o texto narrativo apresenta uma determinada estrutura:</a:t>
            </a:r>
            <a:br>
              <a:rPr lang="pt-BR" sz="1800" dirty="0" smtClean="0"/>
            </a:b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- Apresentação;</a:t>
            </a:r>
            <a:br>
              <a:rPr lang="pt-BR" sz="1800" dirty="0" smtClean="0"/>
            </a:br>
            <a:r>
              <a:rPr lang="pt-BR" sz="1800" dirty="0" smtClean="0"/>
              <a:t>- Complicação ou desenvolvimento;</a:t>
            </a:r>
            <a:br>
              <a:rPr lang="pt-BR" sz="1800" dirty="0" smtClean="0"/>
            </a:br>
            <a:r>
              <a:rPr lang="pt-BR" sz="1800" dirty="0" smtClean="0"/>
              <a:t>- Clímax;</a:t>
            </a:r>
            <a:br>
              <a:rPr lang="pt-BR" sz="1800" dirty="0" smtClean="0"/>
            </a:br>
            <a:r>
              <a:rPr lang="pt-BR" sz="1800" dirty="0" smtClean="0"/>
              <a:t>- Desfecho.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141984" y="141962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Raleway"/>
              </a:rPr>
              <a:t>Os elementos que compõem a narrativa são: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000000"/>
                </a:solidFill>
                <a:latin typeface="Raleway"/>
              </a:rPr>
              <a:t>- Foco narrativo (1º e 3º pessoa);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000000"/>
                </a:solidFill>
                <a:latin typeface="Raleway"/>
              </a:rPr>
              <a:t>- Personagens (protagonista, antagonista e coadjuvante);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000000"/>
                </a:solidFill>
                <a:latin typeface="Raleway"/>
              </a:rPr>
              <a:t>- Narrador (narrador-personagem, narrador-observador).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000000"/>
                </a:solidFill>
                <a:latin typeface="Raleway"/>
              </a:rPr>
              <a:t>- Tempo (cronológico e psicológico);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solidFill>
                  <a:srgbClr val="000000"/>
                </a:solidFill>
                <a:latin typeface="Raleway"/>
              </a:rPr>
              <a:t>- Espaço.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10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4. O Gladiador (lado negro do Protetor)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É aquele que não sente prazer em proteger, mas sim em destruir, tendo ganância e desejo de sangue. Possui um comportamento altamente impulsivo e imprevisível, não se importando com nada ao seu redor. A vida pode se assemelhar a um jogo. Exemplo: Tony Montana (</a:t>
            </a:r>
            <a:r>
              <a:rPr lang="pt-BR" dirty="0" err="1" smtClean="0"/>
              <a:t>Scarface</a:t>
            </a:r>
            <a:r>
              <a:rPr lang="pt-BR" dirty="0" smtClean="0"/>
              <a:t>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O Recluso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É o arquétipo de quem gosta de ficar sozinho, não se sentindo a vontade na presença de muitas pessoas. Pode ter uma vida interior privilegiada e um espírito criativo, que utilizado de forma exagerada leva o personagem a se perder em suas próprias fantasias. Passa horas lendo, estudando e analisando </a:t>
            </a:r>
            <a:r>
              <a:rPr lang="pt-BR" dirty="0" err="1" smtClean="0"/>
              <a:t>idéias</a:t>
            </a:r>
            <a:r>
              <a:rPr lang="pt-BR" dirty="0" smtClean="0"/>
              <a:t>, tendo como motivação o conhecimento. Seus relacionamentos geralmente são direcionados pela mulher, líder da relação. Exemplo: Fox Mulder (Arquivo X), Victor Frankenstein, Dr. Jekyll.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6. O Bruxo (lado negro do Recluso)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Busca o conhecimento para fazer o mal aos outros e ao ambiente, sendo altamente egoísta. O extremo do solitário, buscando evitar pessoas. Exemplos: Drácula, Dr. </a:t>
            </a:r>
            <a:r>
              <a:rPr lang="pt-BR" dirty="0" err="1" smtClean="0"/>
              <a:t>Hannibal</a:t>
            </a:r>
            <a:r>
              <a:rPr lang="pt-BR" dirty="0" smtClean="0"/>
              <a:t> </a:t>
            </a:r>
            <a:r>
              <a:rPr lang="pt-BR" dirty="0" err="1" smtClean="0"/>
              <a:t>Lecter</a:t>
            </a:r>
            <a:r>
              <a:rPr lang="pt-BR" dirty="0" smtClean="0"/>
              <a:t> (Silêncio dos Inocentes).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 . O Tolo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É um homem que por dentro ainda é um menino, tendo um ótimo relacionamento com crianças pois possuem várias semelhanças. Ama piadas, e faz amigos por onde passa. Muitas vezes age com inconsequência, pois está sempre buscando viver o agora, sendo um espírito livre. Adora ser o centro das atenções. Exemplos: Joey </a:t>
            </a:r>
            <a:r>
              <a:rPr lang="pt-BR" dirty="0" err="1" smtClean="0"/>
              <a:t>Tribbiani</a:t>
            </a:r>
            <a:r>
              <a:rPr lang="pt-BR" dirty="0" smtClean="0"/>
              <a:t> (Matt Leblanc em </a:t>
            </a:r>
            <a:r>
              <a:rPr lang="pt-BR" dirty="0" err="1" smtClean="0"/>
              <a:t>Friends</a:t>
            </a:r>
            <a:r>
              <a:rPr lang="pt-BR" dirty="0" smtClean="0"/>
              <a:t>), Cosmo Kramer (Michael Richards em </a:t>
            </a:r>
            <a:r>
              <a:rPr lang="pt-BR" dirty="0" err="1" smtClean="0"/>
              <a:t>Seinfeld</a:t>
            </a:r>
            <a:r>
              <a:rPr lang="pt-BR" dirty="0" smtClean="0"/>
              <a:t>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8. O Abandonado (Lado negro do Tolo)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É o mendigo, vagabundo ou ladrão que fica nas ruas. Geralmente é o homem da lábia que convence e manipula. Se os seus pais forem de uma condição social elevada isso pode ser um grave problema, pois se torna arrogante e acha que está acima da lei. Exemplo: </a:t>
            </a:r>
            <a:r>
              <a:rPr lang="pt-BR" dirty="0" err="1" smtClean="0"/>
              <a:t>Randle</a:t>
            </a:r>
            <a:r>
              <a:rPr lang="pt-BR" dirty="0" smtClean="0"/>
              <a:t> Patrick (Jack Nicholson em Um Estranho no Ninho).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9. O Homem das Mulheres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Ama as mulheres e qualquer coisa relacionada a elas. Possui fortes amizades femininas e enxerga a mulher como igual ou superior, vendo extrema beleza em todas elas. Muitas vezes não se dá bem com homens mas não liga pra isso. Pode ser afeminado ou não. Exemplos: Shakespeare (Joseph Fiennes em Shakespeare Apaixonado), Jack </a:t>
            </a:r>
            <a:r>
              <a:rPr lang="pt-BR" dirty="0" err="1" smtClean="0"/>
              <a:t>Dawson</a:t>
            </a:r>
            <a:r>
              <a:rPr lang="pt-BR" dirty="0" smtClean="0"/>
              <a:t> (Leonardo </a:t>
            </a:r>
            <a:r>
              <a:rPr lang="pt-BR" dirty="0" err="1" smtClean="0"/>
              <a:t>DiCaprio</a:t>
            </a:r>
            <a:r>
              <a:rPr lang="pt-BR" dirty="0" smtClean="0"/>
              <a:t> em Titanic).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10. O Sedutor (lado negro do Homem das Mulheres)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É aquele que vive para arruinar a vida das mulheres. Pode possuir obsessão em relação a uma mulher que não lhe dá atenção e gosta de destruir corações, pisoteando sentimentos após a conquista.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11. O Messias Masculino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Aquele que possui uma forte causa, muitas vezes divina. Pode ter características andrógenas e absorver facilmente qualquer outro arquétipo. Exemplo: Jesus Cristo, Luke Skywalker (Guerra nas Estrelas), Neo (</a:t>
            </a:r>
            <a:r>
              <a:rPr lang="pt-BR" dirty="0" err="1" smtClean="0"/>
              <a:t>Matrix</a:t>
            </a:r>
            <a:r>
              <a:rPr lang="pt-BR" dirty="0" smtClean="0"/>
              <a:t>), Mahatma Gandhi, Martin Luther King, Robin </a:t>
            </a:r>
            <a:r>
              <a:rPr lang="pt-BR" dirty="0" err="1" smtClean="0"/>
              <a:t>Hood</a:t>
            </a:r>
            <a:r>
              <a:rPr lang="pt-BR" dirty="0" smtClean="0"/>
              <a:t>, William Wallace (Coração Valente).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12. O Justiceiro (lado negro do Messias Masculino)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Sua palavra é a lei, porém não é um vilão no sentido de ganhos pessoais pois acredita que está fazendo o melhor para seus seguidores. Gosta de quebrar o ego das pessoas e humilhá-las para depois convertê-las. Exemplo: Charles Kane (Orson Welles em Cidadão Kane), </a:t>
            </a:r>
            <a:r>
              <a:rPr lang="pt-BR" dirty="0" err="1" smtClean="0"/>
              <a:t>Darth</a:t>
            </a:r>
            <a:r>
              <a:rPr lang="pt-BR" dirty="0" smtClean="0"/>
              <a:t> </a:t>
            </a:r>
            <a:r>
              <a:rPr lang="pt-BR" dirty="0" err="1" smtClean="0"/>
              <a:t>Vader</a:t>
            </a:r>
            <a:r>
              <a:rPr lang="pt-BR" dirty="0" smtClean="0"/>
              <a:t> (Guerra nas Estrelas).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13. O Artista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Está sempre em contato com suas emoções, canalizando-as para algo criativo, mas muitas vezes não as controla, podendo explodir, afetando quem estiver em sua volta. Não é bom administrador e depende de alguém para ajudá-lo. Geralmente é inseguro e demonstra constantemente sua insatisfação, se importando com o que os outros pensam dele. Exemplo: Vincent Van </a:t>
            </a:r>
            <a:r>
              <a:rPr lang="pt-BR" dirty="0" err="1" smtClean="0"/>
              <a:t>Gogh</a:t>
            </a:r>
            <a:r>
              <a:rPr lang="pt-BR" dirty="0" smtClean="0"/>
              <a:t>, Mozart (</a:t>
            </a:r>
            <a:r>
              <a:rPr lang="pt-BR" dirty="0" err="1" smtClean="0"/>
              <a:t>Tim</a:t>
            </a:r>
            <a:r>
              <a:rPr lang="pt-BR" dirty="0" smtClean="0"/>
              <a:t> </a:t>
            </a:r>
            <a:r>
              <a:rPr lang="pt-BR" dirty="0" err="1" smtClean="0"/>
              <a:t>Hulce</a:t>
            </a:r>
            <a:r>
              <a:rPr lang="pt-BR" dirty="0" smtClean="0"/>
              <a:t> em Amadeus).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75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971600" y="771550"/>
            <a:ext cx="6624736" cy="469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Gêneros Narrativos:</a:t>
            </a:r>
            <a:endParaRPr lang="pt-BR" sz="2400" dirty="0"/>
          </a:p>
        </p:txBody>
      </p:sp>
      <p:sp>
        <p:nvSpPr>
          <p:cNvPr id="4" name="Retângulo 3"/>
          <p:cNvSpPr/>
          <p:nvPr/>
        </p:nvSpPr>
        <p:spPr>
          <a:xfrm>
            <a:off x="1043608" y="1241325"/>
            <a:ext cx="64807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400" dirty="0">
                <a:solidFill>
                  <a:srgbClr val="000000"/>
                </a:solidFill>
                <a:latin typeface="Raleway"/>
              </a:rPr>
              <a:t>• Romance: é uma narrativa longa, geralmente dividida em capítulos, possui personagens variadas em torno das quais acontece a história principal e também histórias paralelas a essa, pode apresentar espaço e tempo variados</a:t>
            </a:r>
            <a:r>
              <a:rPr lang="pt-BR" sz="1400" dirty="0" smtClean="0">
                <a:solidFill>
                  <a:srgbClr val="000000"/>
                </a:solidFill>
                <a:latin typeface="Raleway"/>
              </a:rPr>
              <a:t>.</a:t>
            </a:r>
          </a:p>
          <a:p>
            <a:pPr algn="just"/>
            <a:endParaRPr lang="pt-BR" sz="1400" dirty="0">
              <a:solidFill>
                <a:srgbClr val="000000"/>
              </a:solidFill>
              <a:latin typeface="Raleway"/>
            </a:endParaRP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Raleway"/>
              </a:rPr>
              <a:t>• Novela: é um módulo mais compilado do romance e também mais dinâmico, é dividida em episódios, são contínuos e não têm interrupções</a:t>
            </a:r>
            <a:r>
              <a:rPr lang="pt-BR" sz="1400" dirty="0" smtClean="0">
                <a:solidFill>
                  <a:srgbClr val="000000"/>
                </a:solidFill>
                <a:latin typeface="Raleway"/>
              </a:rPr>
              <a:t>.</a:t>
            </a:r>
          </a:p>
          <a:p>
            <a:pPr algn="just"/>
            <a:endParaRPr lang="pt-BR" sz="1400" dirty="0">
              <a:solidFill>
                <a:srgbClr val="000000"/>
              </a:solidFill>
              <a:latin typeface="Raleway"/>
            </a:endParaRP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Raleway"/>
              </a:rPr>
              <a:t>• Conto: é uma narrativa curta que gira em torno de um só conflito, com poucos personagens</a:t>
            </a:r>
            <a:r>
              <a:rPr lang="pt-BR" sz="1400" dirty="0" smtClean="0">
                <a:solidFill>
                  <a:srgbClr val="000000"/>
                </a:solidFill>
                <a:latin typeface="Raleway"/>
              </a:rPr>
              <a:t>.</a:t>
            </a:r>
          </a:p>
          <a:p>
            <a:pPr algn="just"/>
            <a:endParaRPr lang="pt-BR" sz="1400" dirty="0">
              <a:solidFill>
                <a:srgbClr val="000000"/>
              </a:solidFill>
              <a:latin typeface="Raleway"/>
            </a:endParaRPr>
          </a:p>
          <a:p>
            <a:pPr algn="just"/>
            <a:r>
              <a:rPr lang="pt-BR" sz="1400" dirty="0">
                <a:solidFill>
                  <a:srgbClr val="000000"/>
                </a:solidFill>
                <a:latin typeface="Raleway"/>
              </a:rPr>
              <a:t>• Crônica: é uma narrativa breve que tem por objetivo comentar algo do cotidiano; é um relato pessoal do autor sobre determinado fato do dia a dia.</a:t>
            </a:r>
            <a:endParaRPr lang="pt-BR" sz="1400" b="0" i="0" dirty="0">
              <a:solidFill>
                <a:srgbClr val="000000"/>
              </a:solidFill>
              <a:effectLst/>
              <a:latin typeface="Raleway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115616" y="3939902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200" dirty="0" smtClean="0">
                <a:solidFill>
                  <a:srgbClr val="000000"/>
                </a:solidFill>
                <a:latin typeface="Raleway"/>
              </a:rPr>
              <a:t>Roteiro: </a:t>
            </a:r>
            <a:r>
              <a:rPr lang="pt-BR" sz="1200" dirty="0">
                <a:solidFill>
                  <a:srgbClr val="000000"/>
                </a:solidFill>
                <a:latin typeface="Raleway"/>
              </a:rPr>
              <a:t>é </a:t>
            </a:r>
            <a:r>
              <a:rPr lang="pt-BR" sz="1200" dirty="0" smtClean="0">
                <a:solidFill>
                  <a:srgbClr val="000000"/>
                </a:solidFill>
                <a:latin typeface="Raleway"/>
              </a:rPr>
              <a:t>o passo-a-passo do jogo, que mostra como a história decorre, e os diferentes </a:t>
            </a:r>
            <a:r>
              <a:rPr lang="pt-BR" sz="1200" i="1" dirty="0" smtClean="0">
                <a:solidFill>
                  <a:srgbClr val="000000"/>
                </a:solidFill>
                <a:latin typeface="Raleway"/>
              </a:rPr>
              <a:t>arcos</a:t>
            </a:r>
            <a:r>
              <a:rPr lang="pt-BR" sz="1200" dirty="0" smtClean="0">
                <a:solidFill>
                  <a:srgbClr val="000000"/>
                </a:solidFill>
                <a:latin typeface="Raleway"/>
              </a:rPr>
              <a:t> por onde o personagem irá passar. Não precisa descrever </a:t>
            </a:r>
            <a:r>
              <a:rPr lang="pt-BR" sz="1200" dirty="0" err="1" smtClean="0">
                <a:solidFill>
                  <a:srgbClr val="000000"/>
                </a:solidFill>
                <a:latin typeface="Raleway"/>
              </a:rPr>
              <a:t>gameplay</a:t>
            </a:r>
            <a:r>
              <a:rPr lang="pt-BR" sz="1200" dirty="0" smtClean="0">
                <a:solidFill>
                  <a:srgbClr val="000000"/>
                </a:solidFill>
                <a:latin typeface="Raleway"/>
              </a:rPr>
              <a:t> exatamente, mas deve ser adaptado de acordo com a necessidade de cada jogo.</a:t>
            </a:r>
            <a:endParaRPr lang="pt-BR" sz="1200" dirty="0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1403648" y="771550"/>
            <a:ext cx="61206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b="1" dirty="0">
                <a:latin typeface="Helvetica Neue"/>
              </a:rPr>
              <a:t>Perguntas que um roteiro de jogo deve responder</a:t>
            </a:r>
            <a:endParaRPr lang="pt-BR" sz="1400" b="1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Quantos personagens o jogo vai ter? (principais e secundários)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Quantas falas terão?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Quantos </a:t>
            </a:r>
            <a:r>
              <a:rPr lang="pt-BR" sz="1400" i="1" dirty="0" err="1">
                <a:latin typeface="Helvetica Neue"/>
              </a:rPr>
              <a:t>voice</a:t>
            </a:r>
            <a:r>
              <a:rPr lang="pt-BR" sz="1400" i="1" dirty="0">
                <a:latin typeface="Helvetica Neue"/>
              </a:rPr>
              <a:t> </a:t>
            </a:r>
            <a:r>
              <a:rPr lang="pt-BR" sz="1400" i="1" dirty="0" err="1">
                <a:latin typeface="Helvetica Neue"/>
              </a:rPr>
              <a:t>talents</a:t>
            </a:r>
            <a:r>
              <a:rPr lang="pt-BR" sz="1400" i="1" dirty="0">
                <a:latin typeface="Helvetica Neue"/>
              </a:rPr>
              <a:t> </a:t>
            </a:r>
            <a:r>
              <a:rPr lang="pt-BR" sz="1400" dirty="0">
                <a:latin typeface="Helvetica Neue"/>
              </a:rPr>
              <a:t>(a maneira mais legal de falar dublador) serão necessários? (lembrando que nem todo jogo tem falas gravadas, mas se seu jogo tiver, o roteiro terá de dizer precisamente quantas vozes diferentes serão necessárias)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Quais serão as relações que os personagens (do jogador ou não) terão entre si?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Quais são as situações que os personagens (do jogador ou não) irão passar?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Terão </a:t>
            </a:r>
            <a:r>
              <a:rPr lang="pt-BR" sz="1400" i="1" dirty="0" err="1">
                <a:latin typeface="Helvetica Neue"/>
              </a:rPr>
              <a:t>cutscenes</a:t>
            </a:r>
            <a:r>
              <a:rPr lang="pt-BR" sz="1400" dirty="0">
                <a:latin typeface="Helvetica Neue"/>
              </a:rPr>
              <a:t> ou </a:t>
            </a:r>
            <a:r>
              <a:rPr lang="pt-BR" sz="1400" i="1" dirty="0" err="1">
                <a:latin typeface="Helvetica Neue"/>
              </a:rPr>
              <a:t>cinematics</a:t>
            </a:r>
            <a:r>
              <a:rPr lang="pt-BR" sz="1400" dirty="0">
                <a:latin typeface="Helvetica Neue"/>
              </a:rPr>
              <a:t> (os amados "filminhos" no meio do jogo)? Quantas? Qual o tempo de cada uma?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Quais serão os arcos narrativos (se houverem) pelos quais o jogador terá de passar para finalizar o jogo?</a:t>
            </a:r>
            <a:endParaRPr lang="pt-BR" sz="1400" dirty="0">
              <a:latin typeface="Trebuchet MS" panose="020B06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dirty="0">
                <a:latin typeface="Helvetica Neue"/>
              </a:rPr>
              <a:t>Quais serão os arcos narrativos extras? Os quais o jogador não necessariamente terá de passar, mas que farão parte do jogo?</a:t>
            </a:r>
            <a:endParaRPr lang="pt-BR" sz="1400" b="0" i="0" dirty="0">
              <a:effectLst/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4" grpId="0"/>
      <p:bldP spid="4" grpId="1"/>
      <p:bldP spid="6" grpId="0"/>
      <p:bldP spid="6" grpId="1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14. O Abusado (Lado negro do Artista)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Quando o Artista não consegue controlar suas emoções se tornando uma pessoa volátil e extremamente vingativa, ultrapassa todos os limites descontando sua frustração em todos ao redor. É o homem que espanca a mulher e logo em seguida envia flores com pedidos de desculpa.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15. O Rei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É aquele que necessita de um "reino" para controlar. Geralmente é um político ou um chefe, vivendo em excesso. Ama dominar. Não consegue enxergar todo o problema e ignora os detalhes e as emoções. Quando fracassa busca preencher o vazio com bebidas e sexo. Exemplos: Rei Artur, Júlio César.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16. O Ditador (lado negro do Rei)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Quando a vontade de dominar se torna uma obsessão e o personagem passa a desejar mais e mais controle sobre seus subordinados, querendo ser um semideus e controlar o destino e vida dos outros. É capaz de fazer leis sem sentido apenas para demonstrar seu poder, e pode ser passivo-agressivo, geralmente deixando a pessoa cometer um erro para depois puni-la. Exemplos: Don </a:t>
            </a:r>
            <a:r>
              <a:rPr lang="pt-BR" dirty="0" err="1" smtClean="0"/>
              <a:t>Vito</a:t>
            </a:r>
            <a:r>
              <a:rPr lang="pt-BR" dirty="0" smtClean="0"/>
              <a:t> </a:t>
            </a:r>
            <a:r>
              <a:rPr lang="pt-BR" dirty="0" err="1" smtClean="0"/>
              <a:t>Corleone</a:t>
            </a:r>
            <a:r>
              <a:rPr lang="pt-BR" dirty="0" smtClean="0"/>
              <a:t> (Marlon Brando em O Poderoso Chefão), Don Michael </a:t>
            </a:r>
            <a:r>
              <a:rPr lang="pt-BR" dirty="0" err="1" smtClean="0"/>
              <a:t>Corleone</a:t>
            </a:r>
            <a:r>
              <a:rPr lang="pt-BR" dirty="0" smtClean="0"/>
              <a:t> (Al Pacino em O Poderoso Chefão - Parte II).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851670"/>
            <a:ext cx="8229600" cy="857250"/>
          </a:xfrm>
        </p:spPr>
        <p:txBody>
          <a:bodyPr/>
          <a:lstStyle/>
          <a:p>
            <a:r>
              <a:rPr lang="pt-BR" dirty="0" smtClean="0"/>
              <a:t>Arquétipos Femininos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1. A Musa Sedutora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Mulher forte que sabe o que quer, de sexualidade aberta. Gosta de ser o centro das atenções, mas teme a rejeição. Exemplo: Cleópatra, </a:t>
            </a:r>
            <a:r>
              <a:rPr lang="pt-BR" dirty="0" err="1" smtClean="0"/>
              <a:t>Scarlett</a:t>
            </a:r>
            <a:r>
              <a:rPr lang="pt-BR" dirty="0" smtClean="0"/>
              <a:t> </a:t>
            </a:r>
            <a:r>
              <a:rPr lang="pt-BR" dirty="0" err="1" smtClean="0"/>
              <a:t>O'Hara</a:t>
            </a:r>
            <a:r>
              <a:rPr lang="pt-BR" dirty="0" smtClean="0"/>
              <a:t> (E o Vento Levou).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2. </a:t>
            </a:r>
            <a:r>
              <a:rPr lang="pt-BR" sz="3200" dirty="0" err="1" smtClean="0"/>
              <a:t>Femme</a:t>
            </a:r>
            <a:r>
              <a:rPr lang="pt-BR" sz="3200" dirty="0" smtClean="0"/>
              <a:t> </a:t>
            </a:r>
            <a:r>
              <a:rPr lang="pt-BR" sz="3200" dirty="0" err="1" smtClean="0"/>
              <a:t>Fatale</a:t>
            </a:r>
            <a:r>
              <a:rPr lang="pt-BR" sz="3200" dirty="0" smtClean="0"/>
              <a:t> (lado negro da Musa Sedutora)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 smtClean="0"/>
              <a:t>Usa suas qualidades, geralmente físicas, para controlar e manipular os homens. Seu corpo é uma arma. Exemplos: a figura da </a:t>
            </a:r>
            <a:r>
              <a:rPr lang="pt-BR" dirty="0" err="1" smtClean="0"/>
              <a:t>Femme</a:t>
            </a:r>
            <a:r>
              <a:rPr lang="pt-BR" dirty="0" smtClean="0"/>
              <a:t> </a:t>
            </a:r>
            <a:r>
              <a:rPr lang="pt-BR" dirty="0" err="1" smtClean="0"/>
              <a:t>Fatale</a:t>
            </a:r>
            <a:r>
              <a:rPr lang="pt-BR" dirty="0" smtClean="0"/>
              <a:t> foi praticamente criada por Barbara </a:t>
            </a:r>
            <a:r>
              <a:rPr lang="pt-BR" dirty="0" err="1" smtClean="0"/>
              <a:t>Stanwick</a:t>
            </a:r>
            <a:r>
              <a:rPr lang="pt-BR" dirty="0" smtClean="0"/>
              <a:t> no clássico </a:t>
            </a:r>
            <a:r>
              <a:rPr lang="pt-BR" dirty="0" err="1" smtClean="0"/>
              <a:t>noir</a:t>
            </a:r>
            <a:r>
              <a:rPr lang="pt-BR" dirty="0" smtClean="0"/>
              <a:t> Pacto de Sangue, onde ela interpreta </a:t>
            </a:r>
            <a:r>
              <a:rPr lang="pt-BR" dirty="0" err="1" smtClean="0"/>
              <a:t>Phyllis</a:t>
            </a:r>
            <a:r>
              <a:rPr lang="pt-BR" dirty="0" smtClean="0"/>
              <a:t> </a:t>
            </a:r>
            <a:r>
              <a:rPr lang="pt-BR" dirty="0" err="1" smtClean="0"/>
              <a:t>Dietrickson</a:t>
            </a:r>
            <a:r>
              <a:rPr lang="pt-BR" dirty="0" smtClean="0"/>
              <a:t>, seduzindo um vendedor de seguros com o objetivo de matar o seu marido. Outros bons exemplos são Catherine </a:t>
            </a:r>
            <a:r>
              <a:rPr lang="pt-BR" dirty="0" err="1" smtClean="0"/>
              <a:t>Tramell</a:t>
            </a:r>
            <a:r>
              <a:rPr lang="pt-BR" dirty="0" smtClean="0"/>
              <a:t> (Sharon Stone em Instinto Selvagem), Alex </a:t>
            </a:r>
            <a:r>
              <a:rPr lang="pt-BR" dirty="0" err="1" smtClean="0"/>
              <a:t>Forrest</a:t>
            </a:r>
            <a:r>
              <a:rPr lang="pt-BR" dirty="0" smtClean="0"/>
              <a:t> (Glenn Close em Atração Fatal), Elsa </a:t>
            </a:r>
            <a:r>
              <a:rPr lang="pt-BR" dirty="0" err="1" smtClean="0"/>
              <a:t>Bannister</a:t>
            </a:r>
            <a:r>
              <a:rPr lang="pt-BR" dirty="0" smtClean="0"/>
              <a:t> (Rita Hayworth em A Dama de Xangai), Madeleine </a:t>
            </a:r>
            <a:r>
              <a:rPr lang="pt-BR" dirty="0" err="1" smtClean="0"/>
              <a:t>Elster</a:t>
            </a:r>
            <a:r>
              <a:rPr lang="pt-BR" dirty="0" smtClean="0"/>
              <a:t> (Kim </a:t>
            </a:r>
            <a:r>
              <a:rPr lang="pt-BR" dirty="0" err="1" smtClean="0"/>
              <a:t>Novak</a:t>
            </a:r>
            <a:r>
              <a:rPr lang="pt-BR" dirty="0" smtClean="0"/>
              <a:t> em O Corpo que Cai).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3. A Amazona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É a feminista, que possui um lado masculino tão forte quanto o feminino. Geralmente é apaixonada pela natureza e é selvagem, </a:t>
            </a:r>
            <a:r>
              <a:rPr lang="pt-BR" dirty="0" err="1" smtClean="0"/>
              <a:t>valorizabdo</a:t>
            </a:r>
            <a:r>
              <a:rPr lang="pt-BR" dirty="0" smtClean="0"/>
              <a:t> a liberdade. Prefere amizades femininas, mas por muitas vezes afastar as mulheres acaba tendo mais amigos homens. Exemplos: </a:t>
            </a:r>
            <a:r>
              <a:rPr lang="pt-BR" dirty="0" err="1" smtClean="0"/>
              <a:t>Xena</a:t>
            </a:r>
            <a:r>
              <a:rPr lang="pt-BR" dirty="0" smtClean="0"/>
              <a:t> a Princesa Guerreira (Lucy Lawless), Sarah </a:t>
            </a:r>
            <a:r>
              <a:rPr lang="pt-BR" dirty="0" err="1" smtClean="0"/>
              <a:t>Connor</a:t>
            </a:r>
            <a:r>
              <a:rPr lang="pt-BR" dirty="0" smtClean="0"/>
              <a:t> (Linda Hamilton em Exterminador do Futuro 2), Mulher Maravilha.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4. A </a:t>
            </a:r>
            <a:r>
              <a:rPr lang="pt-BR" dirty="0" err="1" smtClean="0"/>
              <a:t>Górgon</a:t>
            </a:r>
            <a:r>
              <a:rPr lang="pt-BR" dirty="0" smtClean="0"/>
              <a:t> (lado negro da Amazona)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As </a:t>
            </a:r>
            <a:r>
              <a:rPr lang="pt-BR" dirty="0" err="1" smtClean="0"/>
              <a:t>Górgons</a:t>
            </a:r>
            <a:r>
              <a:rPr lang="pt-BR" dirty="0" smtClean="0"/>
              <a:t> na mitologia grega são as </a:t>
            </a:r>
            <a:r>
              <a:rPr lang="pt-BR" dirty="0" err="1" smtClean="0"/>
              <a:t>monstras</a:t>
            </a:r>
            <a:r>
              <a:rPr lang="pt-BR" dirty="0" smtClean="0"/>
              <a:t> com garras que transformam os seres vivos em pedra apenas com o olhar. A medusa seria uma </a:t>
            </a:r>
            <a:r>
              <a:rPr lang="pt-BR" dirty="0" err="1" smtClean="0"/>
              <a:t>górgon</a:t>
            </a:r>
            <a:r>
              <a:rPr lang="pt-BR" dirty="0" smtClean="0"/>
              <a:t>. É uma mulher agressiva, que age como uma </a:t>
            </a:r>
            <a:r>
              <a:rPr lang="pt-BR" dirty="0" err="1" smtClean="0"/>
              <a:t>ditadora</a:t>
            </a:r>
            <a:r>
              <a:rPr lang="pt-BR" dirty="0" smtClean="0"/>
              <a:t> e faz qualquer coisa para ajudar outra mulher. Possui uma fúria cega e insana.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5. A Filha do Pai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É a mulher que luta para ser igual um homem, e provar que é tão boa quanto um (diferente da Amazona, que luta pela mulher e não se importa em se encaixar no mundo masculino). Sempre argumenta contra a causa feminina e fica ao lado dos homens, querendo ser "um deles". Vê as próprias mulheres como um sexo frágil. Exemplos: Dana Scully (</a:t>
            </a:r>
            <a:r>
              <a:rPr lang="pt-BR" dirty="0" err="1" smtClean="0"/>
              <a:t>Gillian</a:t>
            </a:r>
            <a:r>
              <a:rPr lang="pt-BR" dirty="0" smtClean="0"/>
              <a:t> Anderson em Arquivo X), Clarice </a:t>
            </a:r>
            <a:r>
              <a:rPr lang="pt-BR" dirty="0" err="1" smtClean="0"/>
              <a:t>Starling</a:t>
            </a:r>
            <a:r>
              <a:rPr lang="pt-BR" dirty="0" smtClean="0"/>
              <a:t> (Silêncio dos Inocentes por Thomas Harris), Elizabeth I (Cate </a:t>
            </a:r>
            <a:r>
              <a:rPr lang="pt-BR" dirty="0" err="1" smtClean="0"/>
              <a:t>Blanchett</a:t>
            </a:r>
            <a:r>
              <a:rPr lang="pt-BR" dirty="0" smtClean="0"/>
              <a:t> em Elizabeth).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6. A Traiçoeira (lado negro da Filha do Pai)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Atropela os outros para atingir seus objetivos e quer chegar ao topo a qualquer custo, utilizando para isso sua inteligência. Se sente totalmente devastada por não poder fazer parte do grupo masculino que parte para a vingança. Exemplos: </a:t>
            </a:r>
            <a:r>
              <a:rPr lang="pt-BR" dirty="0" err="1" smtClean="0"/>
              <a:t>Margo</a:t>
            </a:r>
            <a:r>
              <a:rPr lang="pt-BR" dirty="0" smtClean="0"/>
              <a:t> </a:t>
            </a:r>
            <a:r>
              <a:rPr lang="pt-BR" dirty="0" err="1" smtClean="0"/>
              <a:t>Channing</a:t>
            </a:r>
            <a:r>
              <a:rPr lang="pt-BR" dirty="0" smtClean="0"/>
              <a:t> (Bette Davis em A Malvada), Miranda </a:t>
            </a:r>
            <a:r>
              <a:rPr lang="pt-BR" dirty="0" err="1" smtClean="0"/>
              <a:t>Priestly</a:t>
            </a:r>
            <a:r>
              <a:rPr lang="pt-BR" dirty="0" smtClean="0"/>
              <a:t> (</a:t>
            </a:r>
            <a:r>
              <a:rPr lang="pt-BR" dirty="0" err="1" smtClean="0"/>
              <a:t>Meryl</a:t>
            </a:r>
            <a:r>
              <a:rPr lang="pt-BR" dirty="0" smtClean="0"/>
              <a:t> Streep em O Diabo Veste Prada).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aquina 01\Desktop\Hackathon\Aulas\Roteiro\background_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658306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779662"/>
            <a:ext cx="8229600" cy="857250"/>
          </a:xfrm>
        </p:spPr>
        <p:txBody>
          <a:bodyPr>
            <a:noAutofit/>
          </a:bodyPr>
          <a:lstStyle/>
          <a:p>
            <a:r>
              <a:rPr lang="pt-BR" sz="6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uhaus 93" pitchFamily="82" charset="0"/>
              </a:rPr>
              <a:t>CONFLITO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uhaus 93" pitchFamily="82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427733"/>
            <a:ext cx="8229600" cy="792089"/>
          </a:xfrm>
        </p:spPr>
        <p:txBody>
          <a:bodyPr/>
          <a:lstStyle/>
          <a:p>
            <a:pPr algn="ctr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 que da errado.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7. A </a:t>
            </a:r>
            <a:r>
              <a:rPr lang="pt-BR" dirty="0" err="1" smtClean="0"/>
              <a:t>Cuidadora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 smtClean="0"/>
              <a:t>É a mulher que tem o senso de obrigação de cuidar de alguém, colocando sempre os outros na sua frente. Geralmente possui uma profissão médica e normalmente não se importa muito com a moda e nem com a beleza (geralmente sua beleza está escondida). É o arquétipo da mãe e esposa protetora, mas que possui muitas fragilidades. Exemplos: Madre Teresa de Calcutá, Bela (de a Bela e a Fera).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8. Mãe </a:t>
            </a:r>
            <a:r>
              <a:rPr lang="pt-BR" sz="2800" dirty="0" err="1" smtClean="0"/>
              <a:t>hiper-controladora</a:t>
            </a:r>
            <a:r>
              <a:rPr lang="pt-BR" sz="2800" dirty="0" smtClean="0"/>
              <a:t> (lado negro da </a:t>
            </a:r>
            <a:r>
              <a:rPr lang="pt-BR" sz="2800" dirty="0" err="1" smtClean="0"/>
              <a:t>Cuidadora</a:t>
            </a:r>
            <a:r>
              <a:rPr lang="pt-BR" sz="2800" dirty="0" smtClean="0"/>
              <a:t>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300" dirty="0" smtClean="0"/>
              <a:t>Quando o desejo materno de proteger foge do controle. É a mãe que envenena o filho para poder depois cuidar dele. Provavelmente raptaria uma criança só para poder cuidar dela. É a mestra em infligir e impor culpa nos outros, apenas para que esses não saiam de casa e fiquem sob seus "cuidados". Pode estimular um complexo de inferioridade no filho. Pensa que os outros não podem viver sem ela quando na verdade ela é que não pode viver sozinha, exagera quando está machucada ou tem alguma necessidade, se fazendo sempre de vítima. Exemplos: Enfermeira </a:t>
            </a:r>
            <a:r>
              <a:rPr lang="pt-BR" sz="2300" dirty="0" err="1" smtClean="0"/>
              <a:t>Ratched</a:t>
            </a:r>
            <a:r>
              <a:rPr lang="pt-BR" sz="2300" dirty="0" smtClean="0"/>
              <a:t> (Louise </a:t>
            </a:r>
            <a:r>
              <a:rPr lang="pt-BR" sz="2300" dirty="0" err="1" smtClean="0"/>
              <a:t>Fletcher</a:t>
            </a:r>
            <a:r>
              <a:rPr lang="pt-BR" sz="2300" dirty="0" smtClean="0"/>
              <a:t> em Um Estranho no Ninho).</a:t>
            </a:r>
            <a:endParaRPr lang="pt-BR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9. A Matriarca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É a mulher que está no comando, muito forte, e comprometida, fiel e amorosa. Faz tudo para sua família e exige respeito. Nunca abandona a família e é a esposa perfeita e devota. O seu momento mais inesquecível é o dia do seu casamento. Exemplo: Aurora </a:t>
            </a:r>
            <a:r>
              <a:rPr lang="pt-BR" dirty="0" err="1" smtClean="0"/>
              <a:t>Greenway</a:t>
            </a:r>
            <a:r>
              <a:rPr lang="pt-BR" dirty="0" smtClean="0"/>
              <a:t> (Shirley MacLaine em Laços de Ternura).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smtClean="0"/>
              <a:t>10. A Desprezada (Lado negro da Matriarca)</a:t>
            </a:r>
            <a:endParaRPr lang="pt-BR" sz="32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É a mulher que sofre abandono pela família mesmo fazendo de tudo por ela. Pode fazer de tudo para recuperar seu marido e o comando da situação, sempre achando que seu casamento tem solução. Se o marido tem uma amante, a culpa é da amante e não dele.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11. A Mística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 smtClean="0"/>
              <a:t>É a mulher de paz e misticismo, que ama ficar sozinha com seus pensamentos. Tem uma mente forte e escolheu uma vida espiritual ao invés de casamento ou desejos terrenos. É um espírito livre que vive em seu próprio mundo. Exemplos: Phoebe </a:t>
            </a:r>
            <a:r>
              <a:rPr lang="pt-BR" dirty="0" err="1" smtClean="0"/>
              <a:t>Buffay</a:t>
            </a:r>
            <a:r>
              <a:rPr lang="pt-BR" dirty="0" smtClean="0"/>
              <a:t> (Lisa Kudrow em </a:t>
            </a:r>
            <a:r>
              <a:rPr lang="pt-BR" dirty="0" err="1" smtClean="0"/>
              <a:t>Friends</a:t>
            </a:r>
            <a:r>
              <a:rPr lang="pt-BR" dirty="0" smtClean="0"/>
              <a:t>), Annie Hall (Diane Keaton em Noivo Neurótico, Noiva Nervosa)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12. A Traidora (lado negro da Mística)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É a velhinha que envenena o marido, onde por trás de uma aparência bondosa se esconde grande maldade. Acredita que ninguém verá o seu lado verdadeiro. Geralmente causa enorme decepção para as pessoas em sua volta quando estas descobrem a verdade.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13. O Messias Feminino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/>
              <a:t>O Messias é o arquétipo de um andrógeno, e as versões masculinas e femininas são praticamente idênticas. São personagens que tem uma forte causa relacionada a um grupo amplo de pessoas. Essa causa não precisa ter necessariamente conexão com algo divino. Pode facilmente conter outros arquétipos. Tem uma força interior que nunca morre e sempre se sacrificará pelos outros. Exemplos: Joana D'</a:t>
            </a:r>
            <a:r>
              <a:rPr lang="pt-BR" dirty="0" err="1" smtClean="0"/>
              <a:t>Arc</a:t>
            </a:r>
            <a:r>
              <a:rPr lang="pt-BR" dirty="0" smtClean="0"/>
              <a:t>, Maria de Nazaré, Dama do Lago (Mitologia </a:t>
            </a:r>
            <a:r>
              <a:rPr lang="pt-BR" dirty="0" err="1" smtClean="0"/>
              <a:t>Arturiana</a:t>
            </a:r>
            <a:r>
              <a:rPr lang="pt-BR" dirty="0" smtClean="0"/>
              <a:t>), </a:t>
            </a:r>
            <a:r>
              <a:rPr lang="pt-BR" dirty="0" err="1" smtClean="0"/>
              <a:t>Galadriel</a:t>
            </a:r>
            <a:r>
              <a:rPr lang="pt-BR" dirty="0" smtClean="0"/>
              <a:t> (Senhor dos Anéis por </a:t>
            </a:r>
            <a:r>
              <a:rPr lang="pt-BR" dirty="0" err="1" smtClean="0"/>
              <a:t>J.R.R.</a:t>
            </a:r>
            <a:r>
              <a:rPr lang="pt-BR" dirty="0" smtClean="0"/>
              <a:t> Tolkien), Trinity (</a:t>
            </a:r>
            <a:r>
              <a:rPr lang="pt-BR" dirty="0" err="1" smtClean="0"/>
              <a:t>Carrie-Anne</a:t>
            </a:r>
            <a:r>
              <a:rPr lang="pt-BR" dirty="0" smtClean="0"/>
              <a:t> </a:t>
            </a:r>
            <a:r>
              <a:rPr lang="pt-BR" dirty="0" err="1" smtClean="0"/>
              <a:t>Moss</a:t>
            </a:r>
            <a:r>
              <a:rPr lang="pt-BR" dirty="0" smtClean="0"/>
              <a:t> em </a:t>
            </a:r>
            <a:r>
              <a:rPr lang="pt-BR" dirty="0" err="1" smtClean="0"/>
              <a:t>Matrix</a:t>
            </a:r>
            <a:r>
              <a:rPr lang="pt-BR" dirty="0" smtClean="0"/>
              <a:t>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14. A Destruidora (lado negro do Messias Feminino)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 smtClean="0"/>
              <a:t>Não é uma vilã no sentido simples do termo. É uma vilã no sentido de proteger a qualquer custo o bem maior (como jogar bombas atômicas para acabar com a Guerra). Vê o mundo em preto e branco e muitas vezes provoca mais malefícios do que bondades. Humilha a pessoa para depois convertê-la a sua causa.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15. A Donzela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 smtClean="0"/>
              <a:t>Vive uma vida charmosa e alegre e não se preocupa com problemas dos dia-a-dia. É uma mulher que corre muitos riscos pois se acha invulnerável. Dificilmente se estressa. Pode ser uma mulher nos 40 que ainda age como uma garotinha, e no fundo não quer crescer, vivendo em um mundo onde casamento, filhos e responsabilidade não ocupam um lugar de destaque. Gosta de depender dos outros e adora variedade e festas. Exemplos: Lady Guinevere (Mitologia </a:t>
            </a:r>
            <a:r>
              <a:rPr lang="pt-BR" dirty="0" err="1" smtClean="0"/>
              <a:t>Arturiana</a:t>
            </a:r>
            <a:r>
              <a:rPr lang="pt-BR" dirty="0" smtClean="0"/>
              <a:t>), Sandra </a:t>
            </a:r>
            <a:r>
              <a:rPr lang="pt-BR" dirty="0" err="1" smtClean="0"/>
              <a:t>Dee</a:t>
            </a:r>
            <a:r>
              <a:rPr lang="pt-BR" dirty="0" smtClean="0"/>
              <a:t> (Olivia Newton John em </a:t>
            </a:r>
            <a:r>
              <a:rPr lang="pt-BR" dirty="0" err="1" smtClean="0"/>
              <a:t>Grease</a:t>
            </a:r>
            <a:r>
              <a:rPr lang="pt-BR" dirty="0" smtClean="0"/>
              <a:t>), Julieta (de Romeu e Julieta por William Shakespeare).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smtClean="0"/>
              <a:t>16. A Adolescente problema (lado negro da Donzela)</a:t>
            </a:r>
            <a:endParaRPr lang="pt-BR" sz="2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Mulher fora de controle, obcecada com festas, drogas, sexo e fazendo tudo em excesso. Nunca aceita a responsabilidade pelos erros cometidos e não possui moral e ética. É depressiva, egoísta e invejosa. É irresponsável e se acha acima da lei.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esultado de imagem para cotidian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07" y="-380578"/>
            <a:ext cx="9181019" cy="612068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-13692"/>
            <a:ext cx="8229600" cy="85725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Cotidiano</a:t>
            </a:r>
            <a:endParaRPr lang="pt-B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987575"/>
            <a:ext cx="8291264" cy="415592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Paulo acorda as 6h30 da manhã, todos os dias. Ele toma seu café e vai para o trabalho. Faz o mesmo trajeto, todos os dias. Ele buzina quando alguém corta sua frente no trânsito. Depois de trabalhar a manhã toda, ele pausa para o almoço. Come arroz, feijão e alguma mistura, todos os dias. Trabalha a tarde toda e depois vai embora para casa. Ele liga a TV enquanto checa suas redes sociais. Nada de novo. Ele janta, toma banho e vai dormir. No outro dia ele repete tudo de novo.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aquina 01\Desktop\Hackathon\Aulas\02 - 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</p:spPr>
      </p:pic>
      <p:pic>
        <p:nvPicPr>
          <p:cNvPr id="1026" name="Picture 2" descr="https://i.pinimg.com/originals/26/48/b0/2648b08b4d90bcdd3f4fd2a6e5d4799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38"/>
            <a:ext cx="5184576" cy="51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5399585" y="339502"/>
            <a:ext cx="349289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Fantasia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 smtClean="0"/>
              <a:t>Fan-Fiction</a:t>
            </a:r>
            <a:endParaRPr lang="pt-BR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Poesia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Distopia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Infanto-Juvenil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Jovem-adulto (14-21)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Novo </a:t>
            </a:r>
            <a:r>
              <a:rPr lang="pt-BR" sz="2800" dirty="0" smtClean="0"/>
              <a:t>Adulto (18-25)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Erótico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Etc.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711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Maquina 01\Desktop\Hackathon\Aulas\Roteiro\background_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40"/>
            <a:ext cx="8229600" cy="857250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latin typeface="Arial" pitchFamily="34" charset="0"/>
                <a:cs typeface="Arial" pitchFamily="34" charset="0"/>
              </a:rPr>
              <a:t>Tipos diferentes de roteiros/enredos</a:t>
            </a:r>
            <a:endParaRPr lang="pt-BR" sz="3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3568" y="1491630"/>
            <a:ext cx="8229600" cy="3178448"/>
          </a:xfrm>
        </p:spPr>
        <p:txBody>
          <a:bodyPr numCol="2">
            <a:noAutofit/>
          </a:bodyPr>
          <a:lstStyle/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A Jornada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A Busca / Resgate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A Fuga / A Perseguição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A Aventura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A Vingança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 Amor</a:t>
            </a:r>
          </a:p>
          <a:p>
            <a:endParaRPr lang="pt-BR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 Isolado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 Poder / O Desejo</a:t>
            </a: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O </a:t>
            </a:r>
            <a:r>
              <a:rPr lang="pt-BR" sz="2400" i="1" dirty="0" err="1" smtClean="0">
                <a:latin typeface="Arial" pitchFamily="34" charset="0"/>
                <a:cs typeface="Arial" pitchFamily="34" charset="0"/>
              </a:rPr>
              <a:t>Underdog</a:t>
            </a:r>
            <a:endParaRPr lang="pt-BR" sz="2400" i="1" dirty="0" smtClean="0">
              <a:latin typeface="Arial" pitchFamily="34" charset="0"/>
              <a:cs typeface="Arial" pitchFamily="34" charset="0"/>
            </a:endParaRPr>
          </a:p>
          <a:p>
            <a:r>
              <a:rPr lang="pt-BR" sz="2400" dirty="0" smtClean="0">
                <a:latin typeface="Arial" pitchFamily="34" charset="0"/>
                <a:cs typeface="Arial" pitchFamily="34" charset="0"/>
              </a:rPr>
              <a:t>Luta contra o Sistema</a:t>
            </a:r>
          </a:p>
          <a:p>
            <a:r>
              <a:rPr lang="pt-BR" sz="2000" dirty="0" smtClean="0">
                <a:latin typeface="Arial" pitchFamily="34" charset="0"/>
                <a:cs typeface="Arial" pitchFamily="34" charset="0"/>
              </a:rPr>
              <a:t>Transformação / Maturidade</a:t>
            </a: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harry potter dursley house"/>
          <p:cNvPicPr>
            <a:picLocks noChangeAspect="1" noChangeArrowheads="1"/>
          </p:cNvPicPr>
          <p:nvPr/>
        </p:nvPicPr>
        <p:blipFill>
          <a:blip r:embed="rId2" cstate="print"/>
          <a:srcRect l="20340" r="589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 Jornada (do herói)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de cantos arredondados 4"/>
          <p:cNvSpPr/>
          <p:nvPr/>
        </p:nvSpPr>
        <p:spPr>
          <a:xfrm>
            <a:off x="251520" y="987574"/>
            <a:ext cx="5976664" cy="3816424"/>
          </a:xfrm>
          <a:prstGeom prst="roundRect">
            <a:avLst>
              <a:gd name="adj" fmla="val 11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31590"/>
            <a:ext cx="5770984" cy="36724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Na Jornada do Herói, o personagem principal começa em seu mundo ordinário, vivendo o seu cotidiano. Esse personagem de início parece apenas uma pessoa comum até um incidente   o impulsionar para uma viagem ao desconhecido (mundo da escuridão), atrás de algo extremamente importante (objeto ou pessoa).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8" name="Picture 20" descr="Resultado de imagem para hogwarts blurry backgrou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3998" cy="5143500"/>
          </a:xfrm>
          <a:prstGeom prst="rect">
            <a:avLst/>
          </a:prstGeom>
          <a:noFill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52120" y="339502"/>
            <a:ext cx="3096344" cy="446449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Geralmente, o herói recebe a ajuda de um mentor e enfrenta as terríveis forças do mal, vencendo-as em uma grandiosa e decisiva batalha. No fim, o herói retorna ao seu mundo ordinário, agora sendo, porém. uma pessoa totalmente diferente, que de forma alguma conseguirá voltar a sua antiga maneira de viver.</a:t>
            </a:r>
            <a:endParaRPr lang="pt-B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2290" name="Picture 2" descr="Imagem relacio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95486"/>
            <a:ext cx="2808312" cy="2111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302" name="Picture 14" descr="Resultado de imagem para harry potter philosopher's stone r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3003798"/>
            <a:ext cx="1491512" cy="2139702"/>
          </a:xfrm>
          <a:prstGeom prst="rect">
            <a:avLst/>
          </a:prstGeom>
          <a:noFill/>
        </p:spPr>
      </p:pic>
      <p:pic>
        <p:nvPicPr>
          <p:cNvPr id="12306" name="Picture 18" descr="Resultado de imagem para dumbledo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2499742"/>
            <a:ext cx="1784537" cy="2643758"/>
          </a:xfrm>
          <a:prstGeom prst="rect">
            <a:avLst/>
          </a:prstGeom>
          <a:noFill/>
        </p:spPr>
      </p:pic>
      <p:pic>
        <p:nvPicPr>
          <p:cNvPr id="12310" name="Picture 22" descr="Resultado de imagem para hagrid"/>
          <p:cNvPicPr>
            <a:picLocks noChangeAspect="1" noChangeArrowheads="1"/>
          </p:cNvPicPr>
          <p:nvPr/>
        </p:nvPicPr>
        <p:blipFill>
          <a:blip r:embed="rId6" cstate="print"/>
          <a:srcRect b="29363"/>
          <a:stretch>
            <a:fillRect/>
          </a:stretch>
        </p:blipFill>
        <p:spPr bwMode="auto">
          <a:xfrm>
            <a:off x="107504" y="2427734"/>
            <a:ext cx="1421739" cy="2715766"/>
          </a:xfrm>
          <a:prstGeom prst="rect">
            <a:avLst/>
          </a:prstGeom>
          <a:noFill/>
        </p:spPr>
      </p:pic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7" cstate="print"/>
          <a:srcRect l="12231" r="41813"/>
          <a:stretch>
            <a:fillRect/>
          </a:stretch>
        </p:blipFill>
        <p:spPr bwMode="auto">
          <a:xfrm>
            <a:off x="107504" y="69180"/>
            <a:ext cx="5544616" cy="502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801</TotalTime>
  <Words>4280</Words>
  <Application>Microsoft Office PowerPoint</Application>
  <PresentationFormat>Apresentação na tela (16:9)</PresentationFormat>
  <Paragraphs>214</Paragraphs>
  <Slides>60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Arial</vt:lpstr>
      <vt:lpstr>Baskerville Old Face</vt:lpstr>
      <vt:lpstr>Bauhaus 93</vt:lpstr>
      <vt:lpstr>Calibri</vt:lpstr>
      <vt:lpstr>Helvetica Neue</vt:lpstr>
      <vt:lpstr>Raleway</vt:lpstr>
      <vt:lpstr>Trebuchet MS</vt:lpstr>
      <vt:lpstr>Tema do Office</vt:lpstr>
      <vt:lpstr>Criação de Narrativa e Personagens</vt:lpstr>
      <vt:lpstr>O que é NARRATIVA?</vt:lpstr>
      <vt:lpstr>Apresentação do PowerPoint</vt:lpstr>
      <vt:lpstr>Apresentação do PowerPoint</vt:lpstr>
      <vt:lpstr>CONFLITO</vt:lpstr>
      <vt:lpstr>Cotidiano</vt:lpstr>
      <vt:lpstr>Tipos diferentes de roteiros/enredos</vt:lpstr>
      <vt:lpstr>A Jornada (do herói)</vt:lpstr>
      <vt:lpstr>Apresentação do PowerPoint</vt:lpstr>
      <vt:lpstr>A Busca / Resgate</vt:lpstr>
      <vt:lpstr>A Fuga / A Perseguição</vt:lpstr>
      <vt:lpstr>A Aventura</vt:lpstr>
      <vt:lpstr>A Vingança</vt:lpstr>
      <vt:lpstr>Apresentação do PowerPoint</vt:lpstr>
      <vt:lpstr>Apresentação do PowerPoint</vt:lpstr>
      <vt:lpstr>O Amor</vt:lpstr>
      <vt:lpstr>O Isolado</vt:lpstr>
      <vt:lpstr>O Poder / O Desejo</vt:lpstr>
      <vt:lpstr>O Underdog</vt:lpstr>
      <vt:lpstr>Luta contra o Sistema</vt:lpstr>
      <vt:lpstr>Transformação / Maturidade</vt:lpstr>
      <vt:lpstr>Definindo nossos personagens</vt:lpstr>
      <vt:lpstr>Masculinos / Femininos</vt:lpstr>
      <vt:lpstr>Masculinos / Femininos</vt:lpstr>
      <vt:lpstr>Faça também as seguintes perguntas sobre seu personagem:</vt:lpstr>
      <vt:lpstr>Arquétipos Masculinos</vt:lpstr>
      <vt:lpstr>1. O Homem de Negócios</vt:lpstr>
      <vt:lpstr>2. O Traidor (lado negro do Homem de Negócios)</vt:lpstr>
      <vt:lpstr>3. O Protetor</vt:lpstr>
      <vt:lpstr>4. O Gladiador (lado negro do Protetor)</vt:lpstr>
      <vt:lpstr>5. O Recluso</vt:lpstr>
      <vt:lpstr>6. O Bruxo (lado negro do Recluso)</vt:lpstr>
      <vt:lpstr>7 . O Tolo</vt:lpstr>
      <vt:lpstr>8. O Abandonado (Lado negro do Tolo)</vt:lpstr>
      <vt:lpstr>9. O Homem das Mulheres</vt:lpstr>
      <vt:lpstr>10. O Sedutor (lado negro do Homem das Mulheres)</vt:lpstr>
      <vt:lpstr>11. O Messias Masculino</vt:lpstr>
      <vt:lpstr>12. O Justiceiro (lado negro do Messias Masculino)</vt:lpstr>
      <vt:lpstr>13. O Artista</vt:lpstr>
      <vt:lpstr>14. O Abusado (Lado negro do Artista)</vt:lpstr>
      <vt:lpstr>15. O Rei</vt:lpstr>
      <vt:lpstr>16. O Ditador (lado negro do Rei)</vt:lpstr>
      <vt:lpstr>Arquétipos Femininos</vt:lpstr>
      <vt:lpstr>1. A Musa Sedutora</vt:lpstr>
      <vt:lpstr>2. Femme Fatale (lado negro da Musa Sedutora)</vt:lpstr>
      <vt:lpstr>3. A Amazona</vt:lpstr>
      <vt:lpstr>4. A Górgon (lado negro da Amazona)</vt:lpstr>
      <vt:lpstr>5. A Filha do Pai</vt:lpstr>
      <vt:lpstr>6. A Traiçoeira (lado negro da Filha do Pai)</vt:lpstr>
      <vt:lpstr>7. A Cuidadora</vt:lpstr>
      <vt:lpstr>8. Mãe hiper-controladora (lado negro da Cuidadora)</vt:lpstr>
      <vt:lpstr>9. A Matriarca</vt:lpstr>
      <vt:lpstr>10. A Desprezada (Lado negro da Matriarca)</vt:lpstr>
      <vt:lpstr>11. A Mística</vt:lpstr>
      <vt:lpstr>12. A Traidora (lado negro da Mística)</vt:lpstr>
      <vt:lpstr>13. O Messias Feminino</vt:lpstr>
      <vt:lpstr>14. A Destruidora (lado negro do Messias Feminino)</vt:lpstr>
      <vt:lpstr>15. A Donzela</vt:lpstr>
      <vt:lpstr>16. A Adolescente problema (lado negro da Donzela)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Criação de Enredo  e Personagens</dc:title>
  <dc:creator>Maquina 01</dc:creator>
  <cp:lastModifiedBy>Usuário do Windows</cp:lastModifiedBy>
  <cp:revision>33</cp:revision>
  <dcterms:created xsi:type="dcterms:W3CDTF">2018-09-26T12:25:18Z</dcterms:created>
  <dcterms:modified xsi:type="dcterms:W3CDTF">2019-02-04T04:01:01Z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